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12192000" cy="1625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50" d="100"/>
          <a:sy n="50" d="100"/>
        </p:scale>
        <p:origin x="1284" y="-23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fr-FR" smtClean="0"/>
              <a:t>Modifiez le style du titre</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823F11B5-AD31-4911-A314-D67082D51B2D}" type="datetimeFigureOut">
              <a:rPr lang="en-US" smtClean="0"/>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D3591-7EB6-4C2A-9BAA-5AC9AC19C2AD}" type="slidenum">
              <a:rPr lang="en-US" smtClean="0"/>
              <a:t>‹N°›</a:t>
            </a:fld>
            <a:endParaRPr lang="en-US"/>
          </a:p>
        </p:txBody>
      </p:sp>
    </p:spTree>
    <p:extLst>
      <p:ext uri="{BB962C8B-B14F-4D97-AF65-F5344CB8AC3E}">
        <p14:creationId xmlns:p14="http://schemas.microsoft.com/office/powerpoint/2010/main" val="137582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23F11B5-AD31-4911-A314-D67082D51B2D}" type="datetimeFigureOut">
              <a:rPr lang="en-US" smtClean="0"/>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D3591-7EB6-4C2A-9BAA-5AC9AC19C2AD}" type="slidenum">
              <a:rPr lang="en-US" smtClean="0"/>
              <a:t>‹N°›</a:t>
            </a:fld>
            <a:endParaRPr lang="en-US"/>
          </a:p>
        </p:txBody>
      </p:sp>
    </p:spTree>
    <p:extLst>
      <p:ext uri="{BB962C8B-B14F-4D97-AF65-F5344CB8AC3E}">
        <p14:creationId xmlns:p14="http://schemas.microsoft.com/office/powerpoint/2010/main" val="3227740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23F11B5-AD31-4911-A314-D67082D51B2D}" type="datetimeFigureOut">
              <a:rPr lang="en-US" smtClean="0"/>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D3591-7EB6-4C2A-9BAA-5AC9AC19C2AD}" type="slidenum">
              <a:rPr lang="en-US" smtClean="0"/>
              <a:t>‹N°›</a:t>
            </a:fld>
            <a:endParaRPr lang="en-US"/>
          </a:p>
        </p:txBody>
      </p:sp>
    </p:spTree>
    <p:extLst>
      <p:ext uri="{BB962C8B-B14F-4D97-AF65-F5344CB8AC3E}">
        <p14:creationId xmlns:p14="http://schemas.microsoft.com/office/powerpoint/2010/main" val="3779023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23F11B5-AD31-4911-A314-D67082D51B2D}" type="datetimeFigureOut">
              <a:rPr lang="en-US" smtClean="0"/>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D3591-7EB6-4C2A-9BAA-5AC9AC19C2AD}" type="slidenum">
              <a:rPr lang="en-US" smtClean="0"/>
              <a:t>‹N°›</a:t>
            </a:fld>
            <a:endParaRPr lang="en-US"/>
          </a:p>
        </p:txBody>
      </p:sp>
    </p:spTree>
    <p:extLst>
      <p:ext uri="{BB962C8B-B14F-4D97-AF65-F5344CB8AC3E}">
        <p14:creationId xmlns:p14="http://schemas.microsoft.com/office/powerpoint/2010/main" val="3256657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fr-FR" smtClean="0"/>
              <a:t>Modifiez le style du titre</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823F11B5-AD31-4911-A314-D67082D51B2D}" type="datetimeFigureOut">
              <a:rPr lang="en-US" smtClean="0"/>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D3591-7EB6-4C2A-9BAA-5AC9AC19C2AD}" type="slidenum">
              <a:rPr lang="en-US" smtClean="0"/>
              <a:t>‹N°›</a:t>
            </a:fld>
            <a:endParaRPr lang="en-US"/>
          </a:p>
        </p:txBody>
      </p:sp>
    </p:spTree>
    <p:extLst>
      <p:ext uri="{BB962C8B-B14F-4D97-AF65-F5344CB8AC3E}">
        <p14:creationId xmlns:p14="http://schemas.microsoft.com/office/powerpoint/2010/main" val="103688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823F11B5-AD31-4911-A314-D67082D51B2D}" type="datetimeFigureOut">
              <a:rPr lang="en-US" smtClean="0"/>
              <a:t>5/14/2024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D3591-7EB6-4C2A-9BAA-5AC9AC19C2AD}" type="slidenum">
              <a:rPr lang="en-US" smtClean="0"/>
              <a:t>‹N°›</a:t>
            </a:fld>
            <a:endParaRPr lang="en-US"/>
          </a:p>
        </p:txBody>
      </p:sp>
    </p:spTree>
    <p:extLst>
      <p:ext uri="{BB962C8B-B14F-4D97-AF65-F5344CB8AC3E}">
        <p14:creationId xmlns:p14="http://schemas.microsoft.com/office/powerpoint/2010/main" val="3490856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fr-FR" smtClean="0"/>
              <a:t>Modifier les styles du texte du masque</a:t>
            </a:r>
          </a:p>
        </p:txBody>
      </p:sp>
      <p:sp>
        <p:nvSpPr>
          <p:cNvPr id="4" name="Content Placeholder 3"/>
          <p:cNvSpPr>
            <a:spLocks noGrp="1"/>
          </p:cNvSpPr>
          <p:nvPr>
            <p:ph sz="half" idx="2"/>
          </p:nvPr>
        </p:nvSpPr>
        <p:spPr>
          <a:xfrm>
            <a:off x="839789" y="5937956"/>
            <a:ext cx="5157787" cy="87338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fr-FR" smtClean="0"/>
              <a:t>Modifier les styles du texte du masque</a:t>
            </a:r>
          </a:p>
        </p:txBody>
      </p:sp>
      <p:sp>
        <p:nvSpPr>
          <p:cNvPr id="6" name="Content Placeholder 5"/>
          <p:cNvSpPr>
            <a:spLocks noGrp="1"/>
          </p:cNvSpPr>
          <p:nvPr>
            <p:ph sz="quarter" idx="4"/>
          </p:nvPr>
        </p:nvSpPr>
        <p:spPr>
          <a:xfrm>
            <a:off x="6172201" y="5937956"/>
            <a:ext cx="5183188" cy="87338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823F11B5-AD31-4911-A314-D67082D51B2D}" type="datetimeFigureOut">
              <a:rPr lang="en-US" smtClean="0"/>
              <a:t>5/14/2024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3D3591-7EB6-4C2A-9BAA-5AC9AC19C2AD}" type="slidenum">
              <a:rPr lang="en-US" smtClean="0"/>
              <a:t>‹N°›</a:t>
            </a:fld>
            <a:endParaRPr lang="en-US"/>
          </a:p>
        </p:txBody>
      </p:sp>
    </p:spTree>
    <p:extLst>
      <p:ext uri="{BB962C8B-B14F-4D97-AF65-F5344CB8AC3E}">
        <p14:creationId xmlns:p14="http://schemas.microsoft.com/office/powerpoint/2010/main" val="115994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823F11B5-AD31-4911-A314-D67082D51B2D}" type="datetimeFigureOut">
              <a:rPr lang="en-US" smtClean="0"/>
              <a:t>5/14/2024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3D3591-7EB6-4C2A-9BAA-5AC9AC19C2AD}" type="slidenum">
              <a:rPr lang="en-US" smtClean="0"/>
              <a:t>‹N°›</a:t>
            </a:fld>
            <a:endParaRPr lang="en-US"/>
          </a:p>
        </p:txBody>
      </p:sp>
    </p:spTree>
    <p:extLst>
      <p:ext uri="{BB962C8B-B14F-4D97-AF65-F5344CB8AC3E}">
        <p14:creationId xmlns:p14="http://schemas.microsoft.com/office/powerpoint/2010/main" val="1317151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3F11B5-AD31-4911-A314-D67082D51B2D}" type="datetimeFigureOut">
              <a:rPr lang="en-US" smtClean="0"/>
              <a:t>5/14/2024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3D3591-7EB6-4C2A-9BAA-5AC9AC19C2AD}" type="slidenum">
              <a:rPr lang="en-US" smtClean="0"/>
              <a:t>‹N°›</a:t>
            </a:fld>
            <a:endParaRPr lang="en-US"/>
          </a:p>
        </p:txBody>
      </p:sp>
    </p:spTree>
    <p:extLst>
      <p:ext uri="{BB962C8B-B14F-4D97-AF65-F5344CB8AC3E}">
        <p14:creationId xmlns:p14="http://schemas.microsoft.com/office/powerpoint/2010/main" val="3469686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fr-FR" smtClean="0"/>
              <a:t>Modifiez le style du titre</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823F11B5-AD31-4911-A314-D67082D51B2D}" type="datetimeFigureOut">
              <a:rPr lang="en-US" smtClean="0"/>
              <a:t>5/14/2024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D3591-7EB6-4C2A-9BAA-5AC9AC19C2AD}" type="slidenum">
              <a:rPr lang="en-US" smtClean="0"/>
              <a:t>‹N°›</a:t>
            </a:fld>
            <a:endParaRPr lang="en-US"/>
          </a:p>
        </p:txBody>
      </p:sp>
    </p:spTree>
    <p:extLst>
      <p:ext uri="{BB962C8B-B14F-4D97-AF65-F5344CB8AC3E}">
        <p14:creationId xmlns:p14="http://schemas.microsoft.com/office/powerpoint/2010/main" val="2714591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823F11B5-AD31-4911-A314-D67082D51B2D}" type="datetimeFigureOut">
              <a:rPr lang="en-US" smtClean="0"/>
              <a:t>5/14/2024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D3591-7EB6-4C2A-9BAA-5AC9AC19C2AD}" type="slidenum">
              <a:rPr lang="en-US" smtClean="0"/>
              <a:t>‹N°›</a:t>
            </a:fld>
            <a:endParaRPr lang="en-US"/>
          </a:p>
        </p:txBody>
      </p:sp>
    </p:spTree>
    <p:extLst>
      <p:ext uri="{BB962C8B-B14F-4D97-AF65-F5344CB8AC3E}">
        <p14:creationId xmlns:p14="http://schemas.microsoft.com/office/powerpoint/2010/main" val="1843438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823F11B5-AD31-4911-A314-D67082D51B2D}" type="datetimeFigureOut">
              <a:rPr lang="en-US" smtClean="0"/>
              <a:t>5/14/2024</a:t>
            </a:fld>
            <a:endParaRPr lang="en-US"/>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0F3D3591-7EB6-4C2A-9BAA-5AC9AC19C2AD}" type="slidenum">
              <a:rPr lang="en-US" smtClean="0"/>
              <a:t>‹N°›</a:t>
            </a:fld>
            <a:endParaRPr lang="en-US"/>
          </a:p>
        </p:txBody>
      </p:sp>
    </p:spTree>
    <p:extLst>
      <p:ext uri="{BB962C8B-B14F-4D97-AF65-F5344CB8AC3E}">
        <p14:creationId xmlns:p14="http://schemas.microsoft.com/office/powerpoint/2010/main" val="341561855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lescompagnonsdufromage.com/activites-insolites-toulouse/" TargetMode="External"/><Relationship Id="rId7"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2.jpeg"/><Relationship Id="rId11" Type="http://schemas.openxmlformats.org/officeDocument/2006/relationships/image" Target="../media/image7.jpeg"/><Relationship Id="rId5" Type="http://schemas.openxmlformats.org/officeDocument/2006/relationships/hyperlink" Target="mailto:lescompagnonsdufromage@gmail.com" TargetMode="External"/><Relationship Id="rId10" Type="http://schemas.openxmlformats.org/officeDocument/2006/relationships/image" Target="../media/image6.jpeg"/><Relationship Id="rId4" Type="http://schemas.openxmlformats.org/officeDocument/2006/relationships/hyperlink" Target="tel:0646463086" TargetMode="Externa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1028" name="Picture 4" descr="LES COMPAGNONS DU FROMAG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02288" y="463767"/>
            <a:ext cx="1008000" cy="100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691979" y="4629091"/>
            <a:ext cx="10918310" cy="7664406"/>
          </a:xfrm>
          <a:prstGeom prst="rect">
            <a:avLst/>
          </a:prstGeom>
          <a:solidFill>
            <a:schemeClr val="bg1"/>
          </a:solidFill>
        </p:spPr>
        <p:txBody>
          <a:bodyPr wrap="square">
            <a:spAutoFit/>
          </a:bodyPr>
          <a:lstStyle/>
          <a:p>
            <a:pPr>
              <a:lnSpc>
                <a:spcPct val="107000"/>
              </a:lnSpc>
              <a:spcAft>
                <a:spcPts val="800"/>
              </a:spcAft>
            </a:pPr>
            <a:r>
              <a:rPr lang="fr-FR" sz="2000" b="1"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BALADE FROMAG</a:t>
            </a:r>
            <a:r>
              <a:rPr lang="en-US" sz="2000" b="1"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È</a:t>
            </a:r>
            <a:r>
              <a:rPr lang="fr-FR" sz="2000" b="1"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RE A LA D</a:t>
            </a:r>
            <a:r>
              <a:rPr lang="en-US" sz="2000" b="1"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É</a:t>
            </a:r>
            <a:r>
              <a:rPr lang="fr-FR" sz="2000" b="1"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COUVERTE D’UN VILLAGE TYPIQUE DU VOLVESTRE ET DE SON TERROIR</a:t>
            </a:r>
            <a:endParaRPr lang="en-US" sz="2000" b="1" dirty="0">
              <a:solidFill>
                <a:schemeClr val="accent5"/>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600" dirty="0" smtClean="0">
                <a:latin typeface="Calibri" panose="020F0502020204030204" pitchFamily="34" charset="0"/>
                <a:ea typeface="Calibri" panose="020F0502020204030204" pitchFamily="34" charset="0"/>
                <a:cs typeface="Times New Roman" panose="02020603050405020304" pitchFamily="18" charset="0"/>
              </a:rPr>
              <a:t>Toulouse</a:t>
            </a:r>
            <a:r>
              <a:rPr lang="fr-FR" sz="1600" dirty="0">
                <a:latin typeface="Calibri" panose="020F0502020204030204" pitchFamily="34" charset="0"/>
                <a:ea typeface="Calibri" panose="020F0502020204030204" pitchFamily="34" charset="0"/>
                <a:cs typeface="Times New Roman" panose="02020603050405020304" pitchFamily="18" charset="0"/>
              </a:rPr>
              <a:t>, le </a:t>
            </a:r>
            <a:r>
              <a:rPr lang="fr-FR" sz="1600" dirty="0" smtClean="0">
                <a:latin typeface="Calibri" panose="020F0502020204030204" pitchFamily="34" charset="0"/>
                <a:ea typeface="Calibri" panose="020F0502020204030204" pitchFamily="34" charset="0"/>
                <a:cs typeface="Times New Roman" panose="02020603050405020304" pitchFamily="18" charset="0"/>
              </a:rPr>
              <a:t>14 mai</a:t>
            </a:r>
            <a:r>
              <a:rPr lang="fr-FR" sz="1600" dirty="0" smtClean="0">
                <a:latin typeface="Calibri" panose="020F0502020204030204" pitchFamily="34" charset="0"/>
                <a:ea typeface="Calibri" panose="020F0502020204030204" pitchFamily="34" charset="0"/>
                <a:cs typeface="Times New Roman" panose="02020603050405020304" pitchFamily="18" charset="0"/>
              </a:rPr>
              <a:t> </a:t>
            </a:r>
            <a:r>
              <a:rPr lang="fr-FR" sz="1600" dirty="0">
                <a:latin typeface="Calibri" panose="020F0502020204030204" pitchFamily="34" charset="0"/>
                <a:ea typeface="Calibri" panose="020F0502020204030204" pitchFamily="34" charset="0"/>
                <a:cs typeface="Times New Roman" panose="02020603050405020304" pitchFamily="18" charset="0"/>
              </a:rPr>
              <a:t>2024. </a:t>
            </a:r>
            <a:r>
              <a:rPr lang="fr-FR" sz="1600" dirty="0" smtClean="0">
                <a:latin typeface="Calibri" panose="020F0502020204030204" pitchFamily="34" charset="0"/>
                <a:ea typeface="Calibri" panose="020F0502020204030204" pitchFamily="34" charset="0"/>
                <a:cs typeface="Times New Roman" panose="02020603050405020304" pitchFamily="18" charset="0"/>
              </a:rPr>
              <a:t>A compter du </a:t>
            </a:r>
            <a:r>
              <a:rPr lang="fr-FR" sz="1600" b="1" dirty="0" smtClean="0">
                <a:latin typeface="Calibri" panose="020F0502020204030204" pitchFamily="34" charset="0"/>
                <a:ea typeface="Calibri" panose="020F0502020204030204" pitchFamily="34" charset="0"/>
                <a:cs typeface="Times New Roman" panose="02020603050405020304" pitchFamily="18" charset="0"/>
              </a:rPr>
              <a:t>dimanche </a:t>
            </a:r>
            <a:r>
              <a:rPr lang="fr-FR" sz="1600" b="1" dirty="0" smtClean="0">
                <a:latin typeface="Calibri" panose="020F0502020204030204" pitchFamily="34" charset="0"/>
                <a:ea typeface="Calibri" panose="020F0502020204030204" pitchFamily="34" charset="0"/>
                <a:cs typeface="Times New Roman" panose="02020603050405020304" pitchFamily="18" charset="0"/>
              </a:rPr>
              <a:t>19 </a:t>
            </a:r>
            <a:r>
              <a:rPr lang="fr-FR" sz="1600" b="1" dirty="0" smtClean="0">
                <a:latin typeface="Calibri" panose="020F0502020204030204" pitchFamily="34" charset="0"/>
                <a:ea typeface="Calibri" panose="020F0502020204030204" pitchFamily="34" charset="0"/>
                <a:cs typeface="Times New Roman" panose="02020603050405020304" pitchFamily="18" charset="0"/>
              </a:rPr>
              <a:t>mai</a:t>
            </a:r>
            <a:r>
              <a:rPr lang="fr-FR" sz="1600" dirty="0" smtClean="0">
                <a:latin typeface="Calibri" panose="020F0502020204030204" pitchFamily="34" charset="0"/>
                <a:ea typeface="Calibri" panose="020F0502020204030204" pitchFamily="34" charset="0"/>
                <a:cs typeface="Times New Roman" panose="02020603050405020304" pitchFamily="18" charset="0"/>
              </a:rPr>
              <a:t>, les </a:t>
            </a:r>
            <a:r>
              <a:rPr lang="fr-FR" sz="1600" dirty="0">
                <a:latin typeface="Calibri" panose="020F0502020204030204" pitchFamily="34" charset="0"/>
                <a:ea typeface="Calibri" panose="020F0502020204030204" pitchFamily="34" charset="0"/>
                <a:cs typeface="Times New Roman" panose="02020603050405020304" pitchFamily="18" charset="0"/>
              </a:rPr>
              <a:t>Compagnons du </a:t>
            </a:r>
            <a:r>
              <a:rPr lang="fr-FR" sz="1600" dirty="0" smtClean="0">
                <a:latin typeface="Calibri" panose="020F0502020204030204" pitchFamily="34" charset="0"/>
                <a:ea typeface="Calibri" panose="020F0502020204030204" pitchFamily="34" charset="0"/>
                <a:cs typeface="Times New Roman" panose="02020603050405020304" pitchFamily="18" charset="0"/>
              </a:rPr>
              <a:t>Fromage vous proposent des balades fromagères à la découverte d’un village pittoresque du </a:t>
            </a:r>
            <a:r>
              <a:rPr lang="fr-FR" sz="1600" dirty="0" err="1" smtClean="0">
                <a:latin typeface="Calibri" panose="020F0502020204030204" pitchFamily="34" charset="0"/>
                <a:ea typeface="Calibri" panose="020F0502020204030204" pitchFamily="34" charset="0"/>
                <a:cs typeface="Times New Roman" panose="02020603050405020304" pitchFamily="18" charset="0"/>
              </a:rPr>
              <a:t>Volvestre</a:t>
            </a:r>
            <a:r>
              <a:rPr lang="fr-FR" sz="1600" dirty="0" smtClean="0">
                <a:latin typeface="Calibri" panose="020F0502020204030204" pitchFamily="34" charset="0"/>
                <a:ea typeface="Calibri" panose="020F0502020204030204" pitchFamily="34" charset="0"/>
                <a:cs typeface="Times New Roman" panose="02020603050405020304" pitchFamily="18" charset="0"/>
              </a:rPr>
              <a:t> à moins d</a:t>
            </a:r>
            <a:r>
              <a:rPr lang="fr-FR" sz="1600" dirty="0" smtClean="0">
                <a:latin typeface="Calibri" panose="020F0502020204030204" pitchFamily="34" charset="0"/>
                <a:ea typeface="Calibri" panose="020F0502020204030204" pitchFamily="34" charset="0"/>
                <a:cs typeface="Times New Roman" panose="02020603050405020304" pitchFamily="18" charset="0"/>
              </a:rPr>
              <a:t>’ une heure </a:t>
            </a:r>
            <a:r>
              <a:rPr lang="fr-FR" sz="1600" dirty="0" smtClean="0">
                <a:latin typeface="Calibri" panose="020F0502020204030204" pitchFamily="34" charset="0"/>
                <a:ea typeface="Calibri" panose="020F0502020204030204" pitchFamily="34" charset="0"/>
                <a:cs typeface="Times New Roman" panose="02020603050405020304" pitchFamily="18" charset="0"/>
              </a:rPr>
              <a:t>de Toulouse. </a:t>
            </a:r>
          </a:p>
          <a:p>
            <a:pPr>
              <a:lnSpc>
                <a:spcPct val="107000"/>
              </a:lnSpc>
              <a:spcAft>
                <a:spcPts val="800"/>
              </a:spcAft>
            </a:pPr>
            <a:r>
              <a:rPr lang="fr-FR" sz="1600" b="1" u="sng" dirty="0" smtClean="0">
                <a:latin typeface="Calibri" panose="020F0502020204030204" pitchFamily="34" charset="0"/>
                <a:ea typeface="Calibri" panose="020F0502020204030204" pitchFamily="34" charset="0"/>
                <a:cs typeface="Times New Roman" panose="02020603050405020304" pitchFamily="18" charset="0"/>
              </a:rPr>
              <a:t>L’objectif</a:t>
            </a:r>
            <a:r>
              <a:rPr lang="fr-FR" sz="1600" b="1" dirty="0">
                <a:latin typeface="Calibri" panose="020F0502020204030204" pitchFamily="34" charset="0"/>
                <a:ea typeface="Calibri" panose="020F0502020204030204" pitchFamily="34" charset="0"/>
                <a:cs typeface="Times New Roman" panose="02020603050405020304" pitchFamily="18" charset="0"/>
              </a:rPr>
              <a:t> </a:t>
            </a:r>
            <a:r>
              <a:rPr lang="fr-FR" sz="1600" b="1" dirty="0" smtClean="0">
                <a:latin typeface="Calibri" panose="020F0502020204030204" pitchFamily="34" charset="0"/>
                <a:ea typeface="Calibri" panose="020F0502020204030204" pitchFamily="34" charset="0"/>
                <a:cs typeface="Times New Roman" panose="02020603050405020304" pitchFamily="18" charset="0"/>
              </a:rPr>
              <a:t>: </a:t>
            </a:r>
            <a:r>
              <a:rPr lang="fr-FR" sz="1600" dirty="0" smtClean="0">
                <a:latin typeface="Calibri" panose="020F0502020204030204" pitchFamily="34" charset="0"/>
                <a:ea typeface="Calibri" panose="020F0502020204030204" pitchFamily="34" charset="0"/>
                <a:cs typeface="Times New Roman" panose="02020603050405020304" pitchFamily="18" charset="0"/>
              </a:rPr>
              <a:t>Vous </a:t>
            </a:r>
            <a:r>
              <a:rPr lang="fr-FR" sz="1600" dirty="0">
                <a:latin typeface="Calibri" panose="020F0502020204030204" pitchFamily="34" charset="0"/>
                <a:ea typeface="Calibri" panose="020F0502020204030204" pitchFamily="34" charset="0"/>
                <a:cs typeface="Times New Roman" panose="02020603050405020304" pitchFamily="18" charset="0"/>
              </a:rPr>
              <a:t>proposer </a:t>
            </a:r>
            <a:r>
              <a:rPr lang="fr-FR" sz="1600" dirty="0" smtClean="0">
                <a:latin typeface="Calibri" panose="020F0502020204030204" pitchFamily="34" charset="0"/>
                <a:ea typeface="Calibri" panose="020F0502020204030204" pitchFamily="34" charset="0"/>
                <a:cs typeface="Times New Roman" panose="02020603050405020304" pitchFamily="18" charset="0"/>
              </a:rPr>
              <a:t>une balade gourmande à </a:t>
            </a:r>
            <a:r>
              <a:rPr lang="fr-FR" sz="1600" dirty="0">
                <a:latin typeface="Calibri" panose="020F0502020204030204" pitchFamily="34" charset="0"/>
                <a:ea typeface="Calibri" panose="020F0502020204030204" pitchFamily="34" charset="0"/>
                <a:cs typeface="Times New Roman" panose="02020603050405020304" pitchFamily="18" charset="0"/>
              </a:rPr>
              <a:t>la découverte </a:t>
            </a:r>
            <a:r>
              <a:rPr lang="fr-FR" sz="1600" dirty="0" smtClean="0">
                <a:latin typeface="Calibri" panose="020F0502020204030204" pitchFamily="34" charset="0"/>
                <a:ea typeface="Calibri" panose="020F0502020204030204" pitchFamily="34" charset="0"/>
                <a:cs typeface="Times New Roman" panose="02020603050405020304" pitchFamily="18" charset="0"/>
              </a:rPr>
              <a:t>d’un village typique du </a:t>
            </a:r>
            <a:r>
              <a:rPr lang="fr-FR" sz="1600" dirty="0" err="1" smtClean="0">
                <a:latin typeface="Calibri" panose="020F0502020204030204" pitchFamily="34" charset="0"/>
                <a:ea typeface="Calibri" panose="020F0502020204030204" pitchFamily="34" charset="0"/>
                <a:cs typeface="Times New Roman" panose="02020603050405020304" pitchFamily="18" charset="0"/>
              </a:rPr>
              <a:t>Volvestre</a:t>
            </a:r>
            <a:r>
              <a:rPr lang="fr-FR" sz="1600" dirty="0" smtClean="0">
                <a:latin typeface="Calibri" panose="020F0502020204030204" pitchFamily="34" charset="0"/>
                <a:ea typeface="Calibri" panose="020F0502020204030204" pitchFamily="34" charset="0"/>
                <a:cs typeface="Times New Roman" panose="02020603050405020304" pitchFamily="18" charset="0"/>
              </a:rPr>
              <a:t> et de son terroir local. Animé par Nathan, fromager passionné et expert en animation, le parcours sera jalonné de dégustations de vins, fromages et autres produits locaux d’excellence. Nathan vous partagera sa passion pour le terroir français et vous initiera à l’art de la dégustation fromagère, au travers de jeux ludiques. Il vous partagera également les secrets de ces producteurs passionnés du </a:t>
            </a:r>
            <a:r>
              <a:rPr lang="fr-FR" sz="1600" dirty="0" err="1" smtClean="0">
                <a:latin typeface="Calibri" panose="020F0502020204030204" pitchFamily="34" charset="0"/>
                <a:ea typeface="Calibri" panose="020F0502020204030204" pitchFamily="34" charset="0"/>
                <a:cs typeface="Times New Roman" panose="02020603050405020304" pitchFamily="18" charset="0"/>
              </a:rPr>
              <a:t>Volvestre</a:t>
            </a:r>
            <a:r>
              <a:rPr lang="fr-FR" sz="1600" dirty="0" smtClean="0">
                <a:latin typeface="Calibri" panose="020F0502020204030204" pitchFamily="34" charset="0"/>
                <a:ea typeface="Calibri" panose="020F0502020204030204" pitchFamily="34" charset="0"/>
                <a:cs typeface="Times New Roman" panose="02020603050405020304" pitchFamily="18" charset="0"/>
              </a:rPr>
              <a:t>. </a:t>
            </a:r>
            <a:endParaRPr lang="en-US" sz="16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600" b="1" u="sng" dirty="0" smtClean="0">
                <a:latin typeface="Calibri" panose="020F0502020204030204" pitchFamily="34" charset="0"/>
                <a:ea typeface="Calibri" panose="020F0502020204030204" pitchFamily="34" charset="0"/>
                <a:cs typeface="Times New Roman" panose="02020603050405020304" pitchFamily="18" charset="0"/>
              </a:rPr>
              <a:t>Au programme </a:t>
            </a:r>
            <a:r>
              <a:rPr lang="fr-FR" sz="1600" b="1" dirty="0" smtClean="0">
                <a:latin typeface="Calibri" panose="020F0502020204030204" pitchFamily="34" charset="0"/>
                <a:ea typeface="Calibri" panose="020F0502020204030204" pitchFamily="34" charset="0"/>
                <a:cs typeface="Times New Roman" panose="02020603050405020304" pitchFamily="18" charset="0"/>
              </a:rPr>
              <a:t>: </a:t>
            </a:r>
            <a:r>
              <a:rPr lang="fr-FR" sz="1600" dirty="0">
                <a:latin typeface="Calibri" panose="020F0502020204030204" pitchFamily="34" charset="0"/>
                <a:ea typeface="Calibri" panose="020F0502020204030204" pitchFamily="34" charset="0"/>
                <a:cs typeface="Times New Roman" panose="02020603050405020304" pitchFamily="18" charset="0"/>
              </a:rPr>
              <a:t>D</a:t>
            </a:r>
            <a:r>
              <a:rPr lang="fr-FR" sz="1600" dirty="0" smtClean="0">
                <a:latin typeface="Calibri" panose="020F0502020204030204" pitchFamily="34" charset="0"/>
                <a:ea typeface="Calibri" panose="020F0502020204030204" pitchFamily="34" charset="0"/>
                <a:cs typeface="Times New Roman" panose="02020603050405020304" pitchFamily="18" charset="0"/>
              </a:rPr>
              <a:t>épart place du marché de </a:t>
            </a:r>
            <a:r>
              <a:rPr lang="fr-FR" sz="1600" b="1" dirty="0" smtClean="0">
                <a:latin typeface="Calibri" panose="020F0502020204030204" pitchFamily="34" charset="0"/>
                <a:ea typeface="Calibri" panose="020F0502020204030204" pitchFamily="34" charset="0"/>
                <a:cs typeface="Times New Roman" panose="02020603050405020304" pitchFamily="18" charset="0"/>
              </a:rPr>
              <a:t>Montbrun-Bocage à </a:t>
            </a:r>
            <a:r>
              <a:rPr lang="fr-FR" sz="1600" b="1" dirty="0" smtClean="0">
                <a:latin typeface="Calibri" panose="020F0502020204030204" pitchFamily="34" charset="0"/>
                <a:ea typeface="Calibri" panose="020F0502020204030204" pitchFamily="34" charset="0"/>
                <a:cs typeface="Times New Roman" panose="02020603050405020304" pitchFamily="18" charset="0"/>
              </a:rPr>
              <a:t>10h</a:t>
            </a:r>
            <a:r>
              <a:rPr lang="fr-FR" sz="1600" b="1" dirty="0" smtClean="0">
                <a:latin typeface="Calibri" panose="020F0502020204030204" pitchFamily="34" charset="0"/>
                <a:ea typeface="Calibri" panose="020F0502020204030204" pitchFamily="34" charset="0"/>
                <a:cs typeface="Times New Roman" panose="02020603050405020304" pitchFamily="18" charset="0"/>
              </a:rPr>
              <a:t> </a:t>
            </a:r>
            <a:r>
              <a:rPr lang="fr-FR" sz="1600" dirty="0" smtClean="0">
                <a:latin typeface="Calibri" panose="020F0502020204030204" pitchFamily="34" charset="0"/>
                <a:ea typeface="Calibri" panose="020F0502020204030204" pitchFamily="34" charset="0"/>
                <a:cs typeface="Times New Roman" panose="02020603050405020304" pitchFamily="18" charset="0"/>
              </a:rPr>
              <a:t>pour une </a:t>
            </a:r>
            <a:r>
              <a:rPr lang="fr-FR" sz="1600" b="1" dirty="0" smtClean="0">
                <a:latin typeface="Calibri" panose="020F0502020204030204" pitchFamily="34" charset="0"/>
                <a:ea typeface="Calibri" panose="020F0502020204030204" pitchFamily="34" charset="0"/>
                <a:cs typeface="Times New Roman" panose="02020603050405020304" pitchFamily="18" charset="0"/>
              </a:rPr>
              <a:t>balade facile </a:t>
            </a:r>
            <a:r>
              <a:rPr lang="fr-FR" sz="1600" dirty="0" smtClean="0">
                <a:latin typeface="Calibri" panose="020F0502020204030204" pitchFamily="34" charset="0"/>
                <a:ea typeface="Calibri" panose="020F0502020204030204" pitchFamily="34" charset="0"/>
                <a:cs typeface="Times New Roman" panose="02020603050405020304" pitchFamily="18" charset="0"/>
              </a:rPr>
              <a:t>au travers de magnifiques vallées verdoyantes. Des arrêts dans des endroits insolites </a:t>
            </a:r>
            <a:r>
              <a:rPr lang="fr-FR" sz="1600" dirty="0" smtClean="0">
                <a:latin typeface="Calibri" panose="020F0502020204030204" pitchFamily="34" charset="0"/>
                <a:ea typeface="Calibri" panose="020F0502020204030204" pitchFamily="34" charset="0"/>
                <a:cs typeface="Times New Roman" panose="02020603050405020304" pitchFamily="18" charset="0"/>
              </a:rPr>
              <a:t>pour </a:t>
            </a:r>
            <a:r>
              <a:rPr lang="fr-FR" sz="1600" dirty="0" smtClean="0">
                <a:latin typeface="Calibri" panose="020F0502020204030204" pitchFamily="34" charset="0"/>
                <a:ea typeface="Calibri" panose="020F0502020204030204" pitchFamily="34" charset="0"/>
                <a:cs typeface="Times New Roman" panose="02020603050405020304" pitchFamily="18" charset="0"/>
              </a:rPr>
              <a:t>déguster les pépites des producteurs locaux. Retour au marché pour profiter de son ambiance unique. </a:t>
            </a:r>
            <a:r>
              <a:rPr lang="en-US" sz="1600" dirty="0" smtClean="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r-FR" sz="1600" dirty="0" smtClean="0">
                <a:latin typeface="Calibri" panose="020F0502020204030204" pitchFamily="34" charset="0"/>
                <a:ea typeface="Calibri" panose="020F0502020204030204" pitchFamily="34" charset="0"/>
                <a:cs typeface="Times New Roman" panose="02020603050405020304" pitchFamily="18" charset="0"/>
              </a:rPr>
              <a:t>Avis aux amateurs de découvertes de terroir et de gastronomie, toulousains ou visiteurs d’ailleurs, ne manquez pas cette belle occasion d’une bouffée d’air frais et de dépaysement à moins d’une heure de Toulouse ! Nos visiteurs étrangers sont les bienvenus, la </a:t>
            </a:r>
            <a:r>
              <a:rPr lang="fr-FR" sz="1600" b="1" dirty="0" smtClean="0">
                <a:latin typeface="Calibri" panose="020F0502020204030204" pitchFamily="34" charset="0"/>
                <a:ea typeface="Calibri" panose="020F0502020204030204" pitchFamily="34" charset="0"/>
                <a:cs typeface="Times New Roman" panose="02020603050405020304" pitchFamily="18" charset="0"/>
              </a:rPr>
              <a:t>traduction en anglais </a:t>
            </a:r>
            <a:r>
              <a:rPr lang="fr-FR" sz="1600" dirty="0" smtClean="0">
                <a:latin typeface="Calibri" panose="020F0502020204030204" pitchFamily="34" charset="0"/>
                <a:ea typeface="Calibri" panose="020F0502020204030204" pitchFamily="34" charset="0"/>
                <a:cs typeface="Times New Roman" panose="02020603050405020304" pitchFamily="18" charset="0"/>
              </a:rPr>
              <a:t>étant prévue.  </a:t>
            </a:r>
            <a:endParaRPr lang="en-US" sz="16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600" dirty="0" smtClean="0">
                <a:latin typeface="Calibri" panose="020F0502020204030204" pitchFamily="34" charset="0"/>
                <a:ea typeface="Calibri" panose="020F0502020204030204" pitchFamily="34" charset="0"/>
                <a:cs typeface="Times New Roman" panose="02020603050405020304" pitchFamily="18" charset="0"/>
              </a:rPr>
              <a:t>Nathan  </a:t>
            </a:r>
            <a:r>
              <a:rPr lang="fr-FR" sz="1600" dirty="0" err="1" smtClean="0">
                <a:latin typeface="Calibri" panose="020F0502020204030204" pitchFamily="34" charset="0"/>
                <a:ea typeface="Calibri" panose="020F0502020204030204" pitchFamily="34" charset="0"/>
                <a:cs typeface="Times New Roman" panose="02020603050405020304" pitchFamily="18" charset="0"/>
              </a:rPr>
              <a:t>Zalberg</a:t>
            </a:r>
            <a:r>
              <a:rPr lang="fr-FR" sz="1600" dirty="0" smtClean="0">
                <a:latin typeface="Calibri" panose="020F0502020204030204" pitchFamily="34" charset="0"/>
                <a:ea typeface="Calibri" panose="020F0502020204030204" pitchFamily="34" charset="0"/>
                <a:cs typeface="Times New Roman" panose="02020603050405020304" pitchFamily="18" charset="0"/>
              </a:rPr>
              <a:t>, Fondateur Les Compagnons du Fromage</a:t>
            </a:r>
          </a:p>
          <a:p>
            <a:pPr>
              <a:lnSpc>
                <a:spcPct val="107000"/>
              </a:lnSpc>
              <a:spcAft>
                <a:spcPts val="800"/>
              </a:spcAft>
            </a:pP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2000" b="1"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INFORMATIONS PRATIQUES </a:t>
            </a:r>
            <a:endParaRPr lang="en-US" sz="2000" b="1" dirty="0">
              <a:solidFill>
                <a:schemeClr val="accent5"/>
              </a:solidFill>
              <a:latin typeface="Calibri" panose="020F0502020204030204" pitchFamily="34" charset="0"/>
              <a:ea typeface="Calibri" panose="020F0502020204030204" pitchFamily="34" charset="0"/>
              <a:cs typeface="Times New Roman" panose="02020603050405020304" pitchFamily="18" charset="0"/>
            </a:endParaRPr>
          </a:p>
          <a:p>
            <a:pPr marL="285750" lvl="0" indent="-285750">
              <a:lnSpc>
                <a:spcPct val="107000"/>
              </a:lnSpc>
              <a:spcAft>
                <a:spcPts val="0"/>
              </a:spcAft>
              <a:buFont typeface="Arial" panose="020B0604020202020204" pitchFamily="34" charset="0"/>
              <a:buChar char="•"/>
            </a:pPr>
            <a:r>
              <a:rPr lang="fr-FR" sz="1600" dirty="0" smtClean="0">
                <a:latin typeface="Calibri" panose="020F0502020204030204" pitchFamily="34" charset="0"/>
                <a:ea typeface="Calibri" panose="020F0502020204030204" pitchFamily="34" charset="0"/>
                <a:cs typeface="Calibri" panose="020F0502020204030204" pitchFamily="34" charset="0"/>
              </a:rPr>
              <a:t>Tous les dimanche matin de mai à septembre à compter du </a:t>
            </a:r>
            <a:r>
              <a:rPr lang="fr-FR" sz="1600" b="1" dirty="0" smtClean="0">
                <a:latin typeface="Calibri" panose="020F0502020204030204" pitchFamily="34" charset="0"/>
                <a:ea typeface="Calibri" panose="020F0502020204030204" pitchFamily="34" charset="0"/>
                <a:cs typeface="Calibri" panose="020F0502020204030204" pitchFamily="34" charset="0"/>
              </a:rPr>
              <a:t>19/05 </a:t>
            </a:r>
            <a:endParaRPr lang="en-US" sz="1600" b="1" dirty="0">
              <a:latin typeface="Calibri" panose="020F0502020204030204" pitchFamily="34" charset="0"/>
              <a:ea typeface="Calibri" panose="020F0502020204030204" pitchFamily="34" charset="0"/>
              <a:cs typeface="Times New Roman" panose="02020603050405020304" pitchFamily="18" charset="0"/>
            </a:endParaRPr>
          </a:p>
          <a:p>
            <a:pPr marL="285750" lvl="0" indent="-285750">
              <a:lnSpc>
                <a:spcPct val="107000"/>
              </a:lnSpc>
              <a:spcAft>
                <a:spcPts val="0"/>
              </a:spcAft>
              <a:buFont typeface="Arial" panose="020B0604020202020204" pitchFamily="34" charset="0"/>
              <a:buChar char="•"/>
            </a:pPr>
            <a:r>
              <a:rPr lang="fr-FR" sz="1600" smtClean="0">
                <a:latin typeface="Calibri" panose="020F0502020204030204" pitchFamily="34" charset="0"/>
                <a:ea typeface="Calibri" panose="020F0502020204030204" pitchFamily="34" charset="0"/>
                <a:cs typeface="Calibri" panose="020F0502020204030204" pitchFamily="34" charset="0"/>
              </a:rPr>
              <a:t>Départ </a:t>
            </a:r>
            <a:r>
              <a:rPr lang="fr-FR" sz="1600" smtClean="0">
                <a:latin typeface="Calibri" panose="020F0502020204030204" pitchFamily="34" charset="0"/>
                <a:ea typeface="Calibri" panose="020F0502020204030204" pitchFamily="34" charset="0"/>
                <a:cs typeface="Calibri" panose="020F0502020204030204" pitchFamily="34" charset="0"/>
              </a:rPr>
              <a:t>10h</a:t>
            </a:r>
            <a:r>
              <a:rPr lang="fr-FR" sz="1600" smtClean="0">
                <a:latin typeface="Calibri" panose="020F0502020204030204" pitchFamily="34" charset="0"/>
                <a:ea typeface="Calibri" panose="020F0502020204030204" pitchFamily="34" charset="0"/>
                <a:cs typeface="Calibri" panose="020F0502020204030204" pitchFamily="34" charset="0"/>
              </a:rPr>
              <a:t> </a:t>
            </a:r>
            <a:r>
              <a:rPr lang="fr-FR" sz="1600" dirty="0" smtClean="0">
                <a:latin typeface="Calibri" panose="020F0502020204030204" pitchFamily="34" charset="0"/>
                <a:ea typeface="Calibri" panose="020F0502020204030204" pitchFamily="34" charset="0"/>
                <a:cs typeface="Calibri" panose="020F0502020204030204" pitchFamily="34" charset="0"/>
              </a:rPr>
              <a:t>place du marché de Montbrun-Bocage (transport non inclus pour se rendre </a:t>
            </a:r>
            <a:r>
              <a:rPr lang="fr-FR" sz="1600" dirty="0">
                <a:latin typeface="Calibri" panose="020F0502020204030204" pitchFamily="34" charset="0"/>
                <a:ea typeface="Calibri" panose="020F0502020204030204" pitchFamily="34" charset="0"/>
                <a:cs typeface="Calibri" panose="020F0502020204030204" pitchFamily="34" charset="0"/>
              </a:rPr>
              <a:t>à </a:t>
            </a:r>
            <a:r>
              <a:rPr lang="fr-FR" sz="1600" dirty="0" smtClean="0">
                <a:latin typeface="Calibri" panose="020F0502020204030204" pitchFamily="34" charset="0"/>
                <a:ea typeface="Calibri" panose="020F0502020204030204" pitchFamily="34" charset="0"/>
                <a:cs typeface="Calibri" panose="020F0502020204030204" pitchFamily="34" charset="0"/>
              </a:rPr>
              <a:t>Montbrun-Bocage)</a:t>
            </a:r>
            <a:endParaRPr lang="en-US" sz="1600" dirty="0">
              <a:latin typeface="Calibri" panose="020F0502020204030204" pitchFamily="34" charset="0"/>
              <a:ea typeface="Calibri" panose="020F0502020204030204" pitchFamily="34" charset="0"/>
              <a:cs typeface="Calibri" panose="020F0502020204030204" pitchFamily="34" charset="0"/>
            </a:endParaRPr>
          </a:p>
          <a:p>
            <a:pPr marL="285750" lvl="0" indent="-285750">
              <a:lnSpc>
                <a:spcPct val="107000"/>
              </a:lnSpc>
              <a:spcAft>
                <a:spcPts val="0"/>
              </a:spcAft>
              <a:buFont typeface="Arial" panose="020B0604020202020204" pitchFamily="34" charset="0"/>
              <a:buChar char="•"/>
            </a:pPr>
            <a:r>
              <a:rPr lang="fr-FR" sz="1600" dirty="0" smtClean="0">
                <a:latin typeface="Calibri" panose="020F0502020204030204" pitchFamily="34" charset="0"/>
                <a:ea typeface="Calibri" panose="020F0502020204030204" pitchFamily="34" charset="0"/>
                <a:cs typeface="Calibri" panose="020F0502020204030204" pitchFamily="34" charset="0"/>
              </a:rPr>
              <a:t>Durée</a:t>
            </a:r>
            <a:r>
              <a:rPr lang="fr-FR" sz="1600" dirty="0">
                <a:latin typeface="Calibri" panose="020F0502020204030204" pitchFamily="34" charset="0"/>
                <a:ea typeface="Calibri" panose="020F0502020204030204" pitchFamily="34" charset="0"/>
                <a:cs typeface="Calibri" panose="020F0502020204030204" pitchFamily="34" charset="0"/>
              </a:rPr>
              <a:t> : 2 heures </a:t>
            </a:r>
            <a:endParaRPr lang="en-US" sz="1600" dirty="0" smtClean="0">
              <a:latin typeface="Calibri" panose="020F0502020204030204" pitchFamily="34" charset="0"/>
              <a:ea typeface="Calibri" panose="020F0502020204030204" pitchFamily="34" charset="0"/>
              <a:cs typeface="Calibri" panose="020F0502020204030204" pitchFamily="34" charset="0"/>
            </a:endParaRPr>
          </a:p>
          <a:p>
            <a:pPr marL="285750" lvl="0" indent="-285750">
              <a:lnSpc>
                <a:spcPct val="107000"/>
              </a:lnSpc>
              <a:spcAft>
                <a:spcPts val="0"/>
              </a:spcAft>
              <a:buFont typeface="Arial" panose="020B0604020202020204" pitchFamily="34" charset="0"/>
              <a:buChar char="•"/>
            </a:pPr>
            <a:r>
              <a:rPr lang="fr-FR" sz="1600" dirty="0" smtClean="0">
                <a:latin typeface="Calibri" panose="020F0502020204030204" pitchFamily="34" charset="0"/>
                <a:ea typeface="Calibri" panose="020F0502020204030204" pitchFamily="34" charset="0"/>
                <a:cs typeface="Calibri" panose="020F0502020204030204" pitchFamily="34" charset="0"/>
              </a:rPr>
              <a:t>Groupe entre 15 et 20 personnes (possibilité </a:t>
            </a:r>
            <a:r>
              <a:rPr lang="fr-FR" sz="1600" dirty="0">
                <a:latin typeface="Calibri" panose="020F0502020204030204" pitchFamily="34" charset="0"/>
                <a:ea typeface="Calibri" panose="020F0502020204030204" pitchFamily="34" charset="0"/>
                <a:cs typeface="Calibri" panose="020F0502020204030204" pitchFamily="34" charset="0"/>
              </a:rPr>
              <a:t>de privatiser pour vos événements entre amis / famille / </a:t>
            </a:r>
            <a:r>
              <a:rPr lang="fr-FR" sz="1600" dirty="0" smtClean="0">
                <a:latin typeface="Calibri" panose="020F0502020204030204" pitchFamily="34" charset="0"/>
                <a:ea typeface="Calibri" panose="020F0502020204030204" pitchFamily="34" charset="0"/>
                <a:cs typeface="Calibri" panose="020F0502020204030204" pitchFamily="34" charset="0"/>
              </a:rPr>
              <a:t>collègues)</a:t>
            </a:r>
            <a:endParaRPr lang="en-US" sz="1600" dirty="0" smtClean="0">
              <a:latin typeface="Calibri" panose="020F0502020204030204" pitchFamily="34" charset="0"/>
              <a:ea typeface="Calibri" panose="020F0502020204030204" pitchFamily="34" charset="0"/>
              <a:cs typeface="Calibri" panose="020F0502020204030204" pitchFamily="34" charset="0"/>
            </a:endParaRPr>
          </a:p>
          <a:p>
            <a:pPr marL="285750" lvl="0" indent="-285750">
              <a:lnSpc>
                <a:spcPct val="107000"/>
              </a:lnSpc>
              <a:spcAft>
                <a:spcPts val="0"/>
              </a:spcAft>
              <a:buFont typeface="Arial" panose="020B0604020202020204" pitchFamily="34" charset="0"/>
              <a:buChar char="•"/>
            </a:pPr>
            <a:r>
              <a:rPr lang="fr-FR" sz="1600" dirty="0" smtClean="0">
                <a:latin typeface="Calibri" panose="020F0502020204030204" pitchFamily="34" charset="0"/>
                <a:ea typeface="Calibri" panose="020F0502020204030204" pitchFamily="34" charset="0"/>
                <a:cs typeface="Calibri" panose="020F0502020204030204" pitchFamily="34" charset="0"/>
              </a:rPr>
              <a:t>Distance</a:t>
            </a:r>
            <a:r>
              <a:rPr lang="fr-FR" sz="1600" dirty="0">
                <a:latin typeface="Calibri" panose="020F0502020204030204" pitchFamily="34" charset="0"/>
                <a:ea typeface="Calibri" panose="020F0502020204030204" pitchFamily="34" charset="0"/>
                <a:cs typeface="Calibri" panose="020F0502020204030204" pitchFamily="34" charset="0"/>
              </a:rPr>
              <a:t> : 1.5 km environ à </a:t>
            </a:r>
            <a:r>
              <a:rPr lang="fr-FR" sz="1600" dirty="0" smtClean="0">
                <a:latin typeface="Calibri" panose="020F0502020204030204" pitchFamily="34" charset="0"/>
                <a:ea typeface="Calibri" panose="020F0502020204030204" pitchFamily="34" charset="0"/>
                <a:cs typeface="Calibri" panose="020F0502020204030204" pitchFamily="34" charset="0"/>
              </a:rPr>
              <a:t>pied. Balade facile, convient aux familles. </a:t>
            </a:r>
          </a:p>
          <a:p>
            <a:pPr marL="285750" lvl="0" indent="-285750">
              <a:lnSpc>
                <a:spcPct val="107000"/>
              </a:lnSpc>
              <a:spcAft>
                <a:spcPts val="0"/>
              </a:spcAft>
              <a:buFont typeface="Arial" panose="020B0604020202020204" pitchFamily="34" charset="0"/>
              <a:buChar char="•"/>
            </a:pPr>
            <a:r>
              <a:rPr lang="fr-FR" sz="1600" dirty="0" smtClean="0">
                <a:latin typeface="Calibri" panose="020F0502020204030204" pitchFamily="34" charset="0"/>
                <a:ea typeface="Calibri" panose="020F0502020204030204" pitchFamily="34" charset="0"/>
                <a:cs typeface="Calibri" panose="020F0502020204030204" pitchFamily="34" charset="0"/>
              </a:rPr>
              <a:t>25 </a:t>
            </a:r>
            <a:r>
              <a:rPr lang="fr-FR" sz="1600" dirty="0">
                <a:latin typeface="Calibri" panose="020F0502020204030204" pitchFamily="34" charset="0"/>
                <a:ea typeface="Calibri" panose="020F0502020204030204" pitchFamily="34" charset="0"/>
                <a:cs typeface="Calibri" panose="020F0502020204030204" pitchFamily="34" charset="0"/>
              </a:rPr>
              <a:t>euros / personne</a:t>
            </a:r>
            <a:endParaRPr lang="en-US" sz="1600" dirty="0">
              <a:latin typeface="Calibri" panose="020F0502020204030204" pitchFamily="34" charset="0"/>
              <a:ea typeface="Calibri" panose="020F0502020204030204" pitchFamily="34" charset="0"/>
              <a:cs typeface="Calibri" panose="020F0502020204030204" pitchFamily="34" charset="0"/>
            </a:endParaRPr>
          </a:p>
          <a:p>
            <a:pPr marL="457200">
              <a:lnSpc>
                <a:spcPct val="107000"/>
              </a:lnSpc>
              <a:spcAft>
                <a:spcPts val="0"/>
              </a:spcAft>
            </a:pPr>
            <a:r>
              <a:rPr lang="fr-FR" sz="1600" dirty="0">
                <a:latin typeface="Calibri" panose="020F0502020204030204" pitchFamily="34"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pPr>
            <a:r>
              <a:rPr lang="fr-FR" sz="1600" dirty="0" smtClean="0">
                <a:latin typeface="Calibri" panose="020F0502020204030204" pitchFamily="34" charset="0"/>
                <a:ea typeface="Calibri" panose="020F0502020204030204" pitchFamily="34" charset="0"/>
                <a:cs typeface="Calibri" panose="020F0502020204030204" pitchFamily="34" charset="0"/>
              </a:rPr>
              <a:t>     </a:t>
            </a:r>
            <a:r>
              <a:rPr lang="fr-FR" sz="1600" b="1" dirty="0" smtClean="0">
                <a:latin typeface="Calibri" panose="020F0502020204030204" pitchFamily="34" charset="0"/>
                <a:ea typeface="Calibri" panose="020F0502020204030204" pitchFamily="34" charset="0"/>
                <a:cs typeface="Calibri" panose="020F0502020204030204" pitchFamily="34" charset="0"/>
              </a:rPr>
              <a:t>Réservations</a:t>
            </a:r>
            <a:r>
              <a:rPr lang="fr-FR" sz="1600" b="1" dirty="0">
                <a:latin typeface="Calibri" panose="020F0502020204030204" pitchFamily="34" charset="0"/>
                <a:ea typeface="Calibri" panose="020F0502020204030204" pitchFamily="34" charset="0"/>
                <a:cs typeface="Calibri" panose="020F0502020204030204" pitchFamily="34" charset="0"/>
              </a:rPr>
              <a:t> : </a:t>
            </a:r>
            <a:r>
              <a:rPr lang="fr-FR" sz="1600" u="sng" dirty="0">
                <a:solidFill>
                  <a:srgbClr val="0563C1"/>
                </a:solidFill>
                <a:latin typeface="Calibri" panose="020F0502020204030204" pitchFamily="34" charset="0"/>
                <a:ea typeface="Calibri" panose="020F0502020204030204" pitchFamily="34" charset="0"/>
                <a:cs typeface="Calibri" panose="020F0502020204030204" pitchFamily="34" charset="0"/>
                <a:hlinkClick r:id="rId3"/>
              </a:rPr>
              <a:t>https://lescompagnonsdufromage.com/activites-insolites-toulouse/</a:t>
            </a:r>
            <a:endParaRPr lang="en-US" sz="1600" dirty="0">
              <a:latin typeface="Calibri" panose="020F0502020204030204" pitchFamily="34" charset="0"/>
              <a:ea typeface="Calibri" panose="020F0502020204030204" pitchFamily="34" charset="0"/>
              <a:cs typeface="Calibri" panose="020F0502020204030204" pitchFamily="34" charset="0"/>
            </a:endParaRPr>
          </a:p>
          <a:p>
            <a:pPr lvl="0">
              <a:lnSpc>
                <a:spcPct val="107000"/>
              </a:lnSpc>
              <a:spcAft>
                <a:spcPts val="800"/>
              </a:spcAft>
            </a:pPr>
            <a:r>
              <a:rPr lang="en-US" dirty="0"/>
              <a:t> </a:t>
            </a:r>
            <a:r>
              <a:rPr lang="en-US" dirty="0" smtClean="0"/>
              <a:t>    </a:t>
            </a:r>
            <a:r>
              <a:rPr lang="fr-FR" sz="1600" b="1" dirty="0" smtClean="0">
                <a:latin typeface="Calibri" panose="020F0502020204030204" pitchFamily="34" charset="0"/>
                <a:ea typeface="Calibri" panose="020F0502020204030204" pitchFamily="34" charset="0"/>
                <a:cs typeface="Calibri" panose="020F0502020204030204" pitchFamily="34" charset="0"/>
              </a:rPr>
              <a:t>Contact</a:t>
            </a:r>
            <a:r>
              <a:rPr lang="fr-FR" sz="1600" b="1" dirty="0">
                <a:latin typeface="Calibri" panose="020F0502020204030204" pitchFamily="34" charset="0"/>
                <a:ea typeface="Calibri" panose="020F0502020204030204" pitchFamily="34" charset="0"/>
                <a:cs typeface="Calibri" panose="020F0502020204030204" pitchFamily="34" charset="0"/>
              </a:rPr>
              <a:t> </a:t>
            </a:r>
            <a:r>
              <a:rPr lang="fr-FR" sz="1600" dirty="0">
                <a:latin typeface="Calibri" panose="020F0502020204030204" pitchFamily="34" charset="0"/>
                <a:ea typeface="Calibri" panose="020F0502020204030204" pitchFamily="34" charset="0"/>
                <a:cs typeface="Calibri" panose="020F0502020204030204" pitchFamily="34" charset="0"/>
              </a:rPr>
              <a:t>: </a:t>
            </a:r>
            <a:r>
              <a:rPr lang="fr-FR" sz="1600" dirty="0">
                <a:solidFill>
                  <a:srgbClr val="0563C1"/>
                </a:solidFill>
                <a:latin typeface="Calibri" panose="020F0502020204030204" pitchFamily="34" charset="0"/>
                <a:ea typeface="Calibri" panose="020F0502020204030204" pitchFamily="34" charset="0"/>
                <a:cs typeface="Calibri" panose="020F0502020204030204" pitchFamily="34" charset="0"/>
                <a:hlinkClick r:id="rId4"/>
              </a:rPr>
              <a:t>06 46 46 30 86</a:t>
            </a:r>
            <a:r>
              <a:rPr lang="fr-FR" sz="1600" dirty="0">
                <a:latin typeface="Calibri" panose="020F0502020204030204" pitchFamily="34" charset="0"/>
                <a:ea typeface="Calibri" panose="020F0502020204030204" pitchFamily="34" charset="0"/>
                <a:cs typeface="Calibri" panose="020F0502020204030204" pitchFamily="34" charset="0"/>
              </a:rPr>
              <a:t> //  </a:t>
            </a:r>
            <a:r>
              <a:rPr lang="en-US" sz="1600" dirty="0" smtClean="0">
                <a:solidFill>
                  <a:srgbClr val="0563C1"/>
                </a:solidFill>
                <a:latin typeface="Calibri" panose="020F0502020204030204" pitchFamily="34" charset="0"/>
                <a:ea typeface="Calibri" panose="020F0502020204030204" pitchFamily="34" charset="0"/>
                <a:cs typeface="Calibri" panose="020F0502020204030204" pitchFamily="34" charset="0"/>
                <a:hlinkClick r:id="rId5"/>
              </a:rPr>
              <a:t>lescompagnonsdufromage@gmail.com</a:t>
            </a:r>
            <a:endParaRPr lang="fr-FR" sz="1600" dirty="0" smtClean="0">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p:cNvSpPr/>
          <p:nvPr/>
        </p:nvSpPr>
        <p:spPr>
          <a:xfrm>
            <a:off x="1221798" y="406778"/>
            <a:ext cx="6096000" cy="967765"/>
          </a:xfrm>
          <a:prstGeom prst="rect">
            <a:avLst/>
          </a:prstGeom>
        </p:spPr>
        <p:txBody>
          <a:bodyPr>
            <a:spAutoFit/>
          </a:bodyPr>
          <a:lstStyle/>
          <a:p>
            <a:pPr algn="ctr">
              <a:lnSpc>
                <a:spcPct val="107000"/>
              </a:lnSpc>
              <a:spcAft>
                <a:spcPts val="800"/>
              </a:spcAft>
            </a:pPr>
            <a:r>
              <a:rPr lang="fr-FR" sz="2400" b="1"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LES COMPAGNONS DU FROMAGE </a:t>
            </a:r>
          </a:p>
          <a:p>
            <a:pPr algn="ctr">
              <a:lnSpc>
                <a:spcPct val="107000"/>
              </a:lnSpc>
              <a:spcAft>
                <a:spcPts val="800"/>
              </a:spcAft>
            </a:pPr>
            <a:r>
              <a:rPr lang="fr-FR" sz="2400" b="1"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Vivez des aventures fromagères</a:t>
            </a:r>
            <a:endParaRPr lang="en-US" sz="2400" b="1" dirty="0">
              <a:solidFill>
                <a:schemeClr val="accent5"/>
              </a:solidFill>
              <a:latin typeface="Calibri" panose="020F0502020204030204" pitchFamily="34" charset="0"/>
              <a:ea typeface="Calibri" panose="020F0502020204030204" pitchFamily="34" charset="0"/>
              <a:cs typeface="Times New Roman" panose="02020603050405020304" pitchFamily="18" charset="0"/>
            </a:endParaRPr>
          </a:p>
        </p:txBody>
      </p:sp>
      <p:cxnSp>
        <p:nvCxnSpPr>
          <p:cNvPr id="8" name="Connecteur droit 7"/>
          <p:cNvCxnSpPr/>
          <p:nvPr/>
        </p:nvCxnSpPr>
        <p:spPr>
          <a:xfrm>
            <a:off x="691979" y="1541428"/>
            <a:ext cx="7155638" cy="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8717541" y="2639652"/>
            <a:ext cx="2892747" cy="1186607"/>
          </a:xfrm>
          <a:prstGeom prst="rect">
            <a:avLst/>
          </a:prstGeom>
        </p:spPr>
        <p:txBody>
          <a:bodyPr wrap="square">
            <a:spAutoFit/>
          </a:bodyPr>
          <a:lstStyle/>
          <a:p>
            <a:pPr>
              <a:lnSpc>
                <a:spcPct val="107000"/>
              </a:lnSpc>
              <a:spcAft>
                <a:spcPts val="800"/>
              </a:spcAft>
            </a:pPr>
            <a:r>
              <a:rPr lang="fr-FR" b="1" dirty="0" smtClean="0">
                <a:solidFill>
                  <a:schemeClr val="accent5"/>
                </a:solidFill>
                <a:latin typeface="Calibri" panose="020F0502020204030204" pitchFamily="34" charset="0"/>
                <a:ea typeface="Calibri" panose="020F0502020204030204" pitchFamily="34" charset="0"/>
                <a:cs typeface="Times New Roman" panose="02020603050405020304" pitchFamily="18" charset="0"/>
              </a:rPr>
              <a:t>COMMUNIQUE DE PRESSE</a:t>
            </a:r>
            <a:endParaRPr lang="en-US" dirty="0">
              <a:solidFill>
                <a:schemeClr val="accent5"/>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dirty="0">
                <a:latin typeface="Calibri" panose="020F0502020204030204" pitchFamily="34" charset="0"/>
                <a:ea typeface="Calibri" panose="020F0502020204030204" pitchFamily="34" charset="0"/>
                <a:cs typeface="Times New Roman" panose="02020603050405020304" pitchFamily="18" charset="0"/>
              </a:rPr>
              <a:t>Pour diffusion immédiate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dirty="0" smtClean="0">
                <a:latin typeface="Calibri" panose="020F0502020204030204" pitchFamily="34" charset="0"/>
                <a:ea typeface="Calibri" panose="020F0502020204030204" pitchFamily="34" charset="0"/>
                <a:cs typeface="Times New Roman" panose="02020603050405020304" pitchFamily="18" charset="0"/>
              </a:rPr>
              <a:t>Toulouse, le </a:t>
            </a:r>
            <a:r>
              <a:rPr lang="fr-FR" dirty="0" smtClean="0">
                <a:latin typeface="Calibri" panose="020F0502020204030204" pitchFamily="34" charset="0"/>
                <a:ea typeface="Calibri" panose="020F0502020204030204" pitchFamily="34" charset="0"/>
                <a:cs typeface="Times New Roman" panose="02020603050405020304" pitchFamily="18" charset="0"/>
              </a:rPr>
              <a:t>14 mai </a:t>
            </a:r>
            <a:r>
              <a:rPr lang="fr-FR" dirty="0">
                <a:latin typeface="Calibri" panose="020F0502020204030204" pitchFamily="34" charset="0"/>
                <a:ea typeface="Calibri" panose="020F0502020204030204" pitchFamily="34" charset="0"/>
                <a:cs typeface="Times New Roman" panose="02020603050405020304" pitchFamily="18" charset="0"/>
              </a:rPr>
              <a:t>2024</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3"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947037" y="13109473"/>
            <a:ext cx="2663252" cy="1997440"/>
          </a:xfrm>
          <a:prstGeom prst="rect">
            <a:avLst/>
          </a:prstGeom>
        </p:spPr>
      </p:pic>
      <p:pic>
        <p:nvPicPr>
          <p:cNvPr id="10" name="Image 9"/>
          <p:cNvPicPr>
            <a:picLocks noChangeAspect="1"/>
          </p:cNvPicPr>
          <p:nvPr/>
        </p:nvPicPr>
        <p:blipFill>
          <a:blip r:embed="rId7"/>
          <a:stretch>
            <a:fillRect/>
          </a:stretch>
        </p:blipFill>
        <p:spPr>
          <a:xfrm>
            <a:off x="771521" y="11616826"/>
            <a:ext cx="247650" cy="247650"/>
          </a:xfrm>
          <a:prstGeom prst="rect">
            <a:avLst/>
          </a:prstGeom>
        </p:spPr>
      </p:pic>
      <p:pic>
        <p:nvPicPr>
          <p:cNvPr id="11" name="Image 10"/>
          <p:cNvPicPr>
            <a:picLocks noChangeAspect="1"/>
          </p:cNvPicPr>
          <p:nvPr/>
        </p:nvPicPr>
        <p:blipFill>
          <a:blip r:embed="rId8"/>
          <a:stretch>
            <a:fillRect/>
          </a:stretch>
        </p:blipFill>
        <p:spPr>
          <a:xfrm>
            <a:off x="771521" y="11915276"/>
            <a:ext cx="222250" cy="222250"/>
          </a:xfrm>
          <a:prstGeom prst="rect">
            <a:avLst/>
          </a:prstGeom>
        </p:spPr>
      </p:pic>
      <p:sp>
        <p:nvSpPr>
          <p:cNvPr id="15" name="Rectangle 14"/>
          <p:cNvSpPr/>
          <p:nvPr/>
        </p:nvSpPr>
        <p:spPr>
          <a:xfrm>
            <a:off x="691979" y="12460382"/>
            <a:ext cx="8067010" cy="2895473"/>
          </a:xfrm>
          <a:prstGeom prst="rect">
            <a:avLst/>
          </a:prstGeom>
        </p:spPr>
        <p:txBody>
          <a:bodyPr wrap="square">
            <a:spAutoFit/>
          </a:bodyPr>
          <a:lstStyle/>
          <a:p>
            <a:pPr>
              <a:lnSpc>
                <a:spcPct val="107000"/>
              </a:lnSpc>
              <a:spcAft>
                <a:spcPts val="800"/>
              </a:spcAft>
            </a:pPr>
            <a:r>
              <a:rPr lang="fr-FR" sz="2000" b="1"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A PROPOS DES COMPAGNONS DU FROMAGE </a:t>
            </a:r>
          </a:p>
          <a:p>
            <a:pPr>
              <a:lnSpc>
                <a:spcPct val="107000"/>
              </a:lnSpc>
              <a:spcAft>
                <a:spcPts val="800"/>
              </a:spcAft>
            </a:pPr>
            <a:r>
              <a:rPr lang="fr-FR" sz="1600" dirty="0">
                <a:latin typeface="Calibri" panose="020F0502020204030204" pitchFamily="34" charset="0"/>
                <a:ea typeface="Calibri" panose="020F0502020204030204" pitchFamily="34" charset="0"/>
                <a:cs typeface="Times New Roman" panose="02020603050405020304" pitchFamily="18" charset="0"/>
              </a:rPr>
              <a:t>Nathan </a:t>
            </a:r>
            <a:r>
              <a:rPr lang="fr-FR" sz="1600" dirty="0" err="1">
                <a:latin typeface="Calibri" panose="020F0502020204030204" pitchFamily="34" charset="0"/>
                <a:ea typeface="Calibri" panose="020F0502020204030204" pitchFamily="34" charset="0"/>
                <a:cs typeface="Times New Roman" panose="02020603050405020304" pitchFamily="18" charset="0"/>
              </a:rPr>
              <a:t>Zalberg</a:t>
            </a:r>
            <a:r>
              <a:rPr lang="fr-FR" sz="1600" dirty="0">
                <a:latin typeface="Calibri" panose="020F0502020204030204" pitchFamily="34" charset="0"/>
                <a:ea typeface="Calibri" panose="020F0502020204030204" pitchFamily="34" charset="0"/>
                <a:cs typeface="Times New Roman" panose="02020603050405020304" pitchFamily="18" charset="0"/>
              </a:rPr>
              <a:t> est un passionné de terroir français : après des années en entreprise à Paris, il change de vie il y a 3 ans et se forme à l’ENIL </a:t>
            </a:r>
            <a:r>
              <a:rPr lang="fr-FR" sz="1600" dirty="0"/>
              <a:t>(Ecole Nationale de l’Industrie Laitière) </a:t>
            </a:r>
            <a:r>
              <a:rPr lang="fr-FR" sz="1600" dirty="0">
                <a:latin typeface="Calibri" panose="020F0502020204030204" pitchFamily="34" charset="0"/>
                <a:ea typeface="Calibri" panose="020F0502020204030204" pitchFamily="34" charset="0"/>
                <a:cs typeface="Times New Roman" panose="02020603050405020304" pitchFamily="18" charset="0"/>
              </a:rPr>
              <a:t>en Franche-Comté à la fabrication de fromages, puis s’installe à Toulouse et </a:t>
            </a:r>
            <a:r>
              <a:rPr lang="fr-FR" sz="1600" dirty="0"/>
              <a:t>travaille chez </a:t>
            </a:r>
            <a:r>
              <a:rPr lang="fr-FR" sz="1600" dirty="0" smtClean="0"/>
              <a:t>Xavier, l’un </a:t>
            </a:r>
            <a:r>
              <a:rPr lang="fr-FR" sz="1600" dirty="0"/>
              <a:t>des meilleurs crémiers fromagers de la </a:t>
            </a:r>
            <a:r>
              <a:rPr lang="fr-FR" sz="1600" dirty="0" smtClean="0"/>
              <a:t>région. Début </a:t>
            </a:r>
            <a:r>
              <a:rPr lang="fr-FR" sz="1600" dirty="0"/>
              <a:t>2023, il fonde </a:t>
            </a:r>
            <a:r>
              <a:rPr lang="fr-FR" sz="1600" dirty="0">
                <a:latin typeface="Calibri" panose="020F0502020204030204" pitchFamily="34" charset="0"/>
                <a:ea typeface="Calibri" panose="020F0502020204030204" pitchFamily="34" charset="0"/>
                <a:cs typeface="Times New Roman" panose="02020603050405020304" pitchFamily="18" charset="0"/>
              </a:rPr>
              <a:t>Les Compagnons du fromage pour vous proposer des aventures fromagères à Toulouse, Paris et </a:t>
            </a:r>
            <a:r>
              <a:rPr lang="fr-FR" sz="1600" dirty="0" smtClean="0">
                <a:latin typeface="Calibri" panose="020F0502020204030204" pitchFamily="34" charset="0"/>
                <a:ea typeface="Calibri" panose="020F0502020204030204" pitchFamily="34" charset="0"/>
                <a:cs typeface="Times New Roman" panose="02020603050405020304" pitchFamily="18" charset="0"/>
              </a:rPr>
              <a:t>dans la </a:t>
            </a:r>
            <a:r>
              <a:rPr lang="fr-FR" sz="1600" dirty="0">
                <a:latin typeface="Calibri" panose="020F0502020204030204" pitchFamily="34" charset="0"/>
                <a:ea typeface="Calibri" panose="020F0502020204030204" pitchFamily="34" charset="0"/>
                <a:cs typeface="Times New Roman" panose="02020603050405020304" pitchFamily="18" charset="0"/>
              </a:rPr>
              <a:t>région Sud-Ouest. Les </a:t>
            </a:r>
            <a:r>
              <a:rPr lang="fr-FR" sz="1600" dirty="0" smtClean="0">
                <a:latin typeface="Calibri" panose="020F0502020204030204" pitchFamily="34" charset="0"/>
                <a:ea typeface="Calibri" panose="020F0502020204030204" pitchFamily="34" charset="0"/>
                <a:cs typeface="Times New Roman" panose="02020603050405020304" pitchFamily="18" charset="0"/>
              </a:rPr>
              <a:t>Compagnons </a:t>
            </a:r>
            <a:r>
              <a:rPr lang="fr-FR" sz="1600" dirty="0">
                <a:latin typeface="Calibri" panose="020F0502020204030204" pitchFamily="34" charset="0"/>
                <a:ea typeface="Calibri" panose="020F0502020204030204" pitchFamily="34" charset="0"/>
                <a:cs typeface="Times New Roman" panose="02020603050405020304" pitchFamily="18" charset="0"/>
              </a:rPr>
              <a:t>interviennent en entreprise (</a:t>
            </a:r>
            <a:r>
              <a:rPr lang="fr-FR" sz="1600" dirty="0" err="1" smtClean="0">
                <a:latin typeface="Calibri" panose="020F0502020204030204" pitchFamily="34" charset="0"/>
                <a:ea typeface="Calibri" panose="020F0502020204030204" pitchFamily="34" charset="0"/>
                <a:cs typeface="Times New Roman" panose="02020603050405020304" pitchFamily="18" charset="0"/>
              </a:rPr>
              <a:t>afterworks</a:t>
            </a:r>
            <a:r>
              <a:rPr lang="fr-FR" sz="1600" dirty="0" smtClean="0">
                <a:latin typeface="Calibri" panose="020F0502020204030204" pitchFamily="34" charset="0"/>
                <a:ea typeface="Calibri" panose="020F0502020204030204" pitchFamily="34" charset="0"/>
                <a:cs typeface="Times New Roman" panose="02020603050405020304" pitchFamily="18" charset="0"/>
              </a:rPr>
              <a:t> / séminaires</a:t>
            </a:r>
            <a:r>
              <a:rPr lang="fr-FR" sz="1600" dirty="0">
                <a:latin typeface="Calibri" panose="020F0502020204030204" pitchFamily="34" charset="0"/>
                <a:ea typeface="Calibri" panose="020F0502020204030204" pitchFamily="34" charset="0"/>
                <a:cs typeface="Times New Roman" panose="02020603050405020304" pitchFamily="18" charset="0"/>
              </a:rPr>
              <a:t>) et pour les particuliers (évènements collectifs ou privatisation). Au programme cet été : </a:t>
            </a:r>
            <a:r>
              <a:rPr lang="fr-FR" sz="1600" dirty="0" err="1" smtClean="0">
                <a:latin typeface="Calibri" panose="020F0502020204030204" pitchFamily="34" charset="0"/>
                <a:ea typeface="Calibri" panose="020F0502020204030204" pitchFamily="34" charset="0"/>
                <a:cs typeface="Times New Roman" panose="02020603050405020304" pitchFamily="18" charset="0"/>
              </a:rPr>
              <a:t>food</a:t>
            </a:r>
            <a:r>
              <a:rPr lang="fr-FR" sz="1600" dirty="0" smtClean="0">
                <a:latin typeface="Calibri" panose="020F0502020204030204" pitchFamily="34" charset="0"/>
                <a:ea typeface="Calibri" panose="020F0502020204030204" pitchFamily="34" charset="0"/>
                <a:cs typeface="Times New Roman" panose="02020603050405020304" pitchFamily="18" charset="0"/>
              </a:rPr>
              <a:t> tours fromagers à Toulouse, balades gourmandes en nature, </a:t>
            </a:r>
            <a:r>
              <a:rPr lang="fr-FR" sz="1600" dirty="0">
                <a:latin typeface="Calibri" panose="020F0502020204030204" pitchFamily="34" charset="0"/>
                <a:ea typeface="Calibri" panose="020F0502020204030204" pitchFamily="34" charset="0"/>
                <a:cs typeface="Times New Roman" panose="02020603050405020304" pitchFamily="18" charset="0"/>
              </a:rPr>
              <a:t>ateliers de dégustation fromages/vins dans des lieux </a:t>
            </a:r>
            <a:r>
              <a:rPr lang="fr-FR" sz="1600" dirty="0" smtClean="0">
                <a:latin typeface="Calibri" panose="020F0502020204030204" pitchFamily="34" charset="0"/>
                <a:ea typeface="Calibri" panose="020F0502020204030204" pitchFamily="34" charset="0"/>
                <a:cs typeface="Times New Roman" panose="02020603050405020304" pitchFamily="18" charset="0"/>
              </a:rPr>
              <a:t>toulousains et </a:t>
            </a:r>
            <a:r>
              <a:rPr lang="fr-FR" sz="1600" dirty="0">
                <a:latin typeface="Calibri" panose="020F0502020204030204" pitchFamily="34" charset="0"/>
                <a:ea typeface="Calibri" panose="020F0502020204030204" pitchFamily="34" charset="0"/>
                <a:cs typeface="Times New Roman" panose="02020603050405020304" pitchFamily="18" charset="0"/>
              </a:rPr>
              <a:t>stands fromagers pour vos évènements. </a:t>
            </a:r>
            <a:endParaRPr lang="en-US" sz="1600" b="1" dirty="0">
              <a:solidFill>
                <a:schemeClr val="accent5"/>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6" name="Rectangle 15"/>
          <p:cNvSpPr/>
          <p:nvPr/>
        </p:nvSpPr>
        <p:spPr>
          <a:xfrm>
            <a:off x="0" y="15675429"/>
            <a:ext cx="12192000" cy="58057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40"/>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256355" y="463767"/>
            <a:ext cx="1008000" cy="1003520"/>
          </a:xfrm>
          <a:prstGeom prst="rect">
            <a:avLst/>
          </a:prstGeom>
        </p:spPr>
      </p:pic>
      <p:pic>
        <p:nvPicPr>
          <p:cNvPr id="1026" name="Picture 2" descr="Balade gourmande à Montrun-Bocage"/>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91981" y="1886522"/>
            <a:ext cx="3120001" cy="23400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Extérieu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108601" y="1886522"/>
            <a:ext cx="3739016" cy="23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367037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117</TotalTime>
  <Words>516</Words>
  <Application>Microsoft Office PowerPoint</Application>
  <PresentationFormat>Personnalisé</PresentationFormat>
  <Paragraphs>24</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Times New Roman</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PC</cp:lastModifiedBy>
  <cp:revision>59</cp:revision>
  <dcterms:created xsi:type="dcterms:W3CDTF">2024-04-02T15:19:45Z</dcterms:created>
  <dcterms:modified xsi:type="dcterms:W3CDTF">2024-05-14T08:16:27Z</dcterms:modified>
</cp:coreProperties>
</file>